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xml" ContentType="application/vnd.openxmlformats-officedocument.presentationml.tags+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8.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5"/>
  </p:notesMasterIdLst>
  <p:handoutMasterIdLst>
    <p:handoutMasterId r:id="rId116"/>
  </p:handoutMasterIdLst>
  <p:sldIdLst>
    <p:sldId id="268" r:id="rId10"/>
    <p:sldId id="380" r:id="rId11"/>
    <p:sldId id="444" r:id="rId12"/>
    <p:sldId id="388" r:id="rId13"/>
    <p:sldId id="381" r:id="rId14"/>
    <p:sldId id="387" r:id="rId15"/>
    <p:sldId id="384" r:id="rId16"/>
    <p:sldId id="385" r:id="rId17"/>
    <p:sldId id="386" r:id="rId18"/>
    <p:sldId id="328" r:id="rId19"/>
    <p:sldId id="374" r:id="rId20"/>
    <p:sldId id="390" r:id="rId21"/>
    <p:sldId id="274" r:id="rId22"/>
    <p:sldId id="333" r:id="rId23"/>
    <p:sldId id="407" r:id="rId24"/>
    <p:sldId id="435" r:id="rId25"/>
    <p:sldId id="436" r:id="rId26"/>
    <p:sldId id="437" r:id="rId27"/>
    <p:sldId id="438" r:id="rId28"/>
    <p:sldId id="439" r:id="rId29"/>
    <p:sldId id="440" r:id="rId30"/>
    <p:sldId id="391" r:id="rId31"/>
    <p:sldId id="341" r:id="rId32"/>
    <p:sldId id="343" r:id="rId33"/>
    <p:sldId id="279" r:id="rId34"/>
    <p:sldId id="280" r:id="rId35"/>
    <p:sldId id="344" r:id="rId36"/>
    <p:sldId id="346" r:id="rId37"/>
    <p:sldId id="347" r:id="rId38"/>
    <p:sldId id="284" r:id="rId39"/>
    <p:sldId id="285" r:id="rId40"/>
    <p:sldId id="286" r:id="rId41"/>
    <p:sldId id="367" r:id="rId42"/>
    <p:sldId id="368" r:id="rId43"/>
    <p:sldId id="369" r:id="rId44"/>
    <p:sldId id="370" r:id="rId45"/>
    <p:sldId id="371" r:id="rId46"/>
    <p:sldId id="354" r:id="rId47"/>
    <p:sldId id="355" r:id="rId48"/>
    <p:sldId id="366" r:id="rId49"/>
    <p:sldId id="358" r:id="rId50"/>
    <p:sldId id="359" r:id="rId51"/>
    <p:sldId id="316" r:id="rId52"/>
    <p:sldId id="361" r:id="rId53"/>
    <p:sldId id="362" r:id="rId54"/>
    <p:sldId id="363" r:id="rId55"/>
    <p:sldId id="364" r:id="rId56"/>
    <p:sldId id="365" r:id="rId57"/>
    <p:sldId id="323" r:id="rId58"/>
    <p:sldId id="336" r:id="rId59"/>
    <p:sldId id="392" r:id="rId60"/>
    <p:sldId id="393" r:id="rId61"/>
    <p:sldId id="334" r:id="rId62"/>
    <p:sldId id="394" r:id="rId63"/>
    <p:sldId id="396" r:id="rId64"/>
    <p:sldId id="397" r:id="rId65"/>
    <p:sldId id="398" r:id="rId66"/>
    <p:sldId id="399" r:id="rId67"/>
    <p:sldId id="400" r:id="rId68"/>
    <p:sldId id="401" r:id="rId69"/>
    <p:sldId id="372" r:id="rId70"/>
    <p:sldId id="402" r:id="rId71"/>
    <p:sldId id="373" r:id="rId72"/>
    <p:sldId id="290" r:id="rId73"/>
    <p:sldId id="291" r:id="rId74"/>
    <p:sldId id="301" r:id="rId75"/>
    <p:sldId id="404" r:id="rId76"/>
    <p:sldId id="357" r:id="rId77"/>
    <p:sldId id="405" r:id="rId78"/>
    <p:sldId id="406" r:id="rId79"/>
    <p:sldId id="409" r:id="rId80"/>
    <p:sldId id="410" r:id="rId81"/>
    <p:sldId id="411" r:id="rId82"/>
    <p:sldId id="412" r:id="rId83"/>
    <p:sldId id="414" r:id="rId84"/>
    <p:sldId id="416" r:id="rId85"/>
    <p:sldId id="434" r:id="rId86"/>
    <p:sldId id="426" r:id="rId87"/>
    <p:sldId id="446" r:id="rId88"/>
    <p:sldId id="429" r:id="rId89"/>
    <p:sldId id="447" r:id="rId90"/>
    <p:sldId id="448" r:id="rId91"/>
    <p:sldId id="449" r:id="rId92"/>
    <p:sldId id="451" r:id="rId93"/>
    <p:sldId id="452" r:id="rId94"/>
    <p:sldId id="454" r:id="rId95"/>
    <p:sldId id="453" r:id="rId96"/>
    <p:sldId id="456" r:id="rId97"/>
    <p:sldId id="455" r:id="rId98"/>
    <p:sldId id="430" r:id="rId99"/>
    <p:sldId id="431" r:id="rId100"/>
    <p:sldId id="432" r:id="rId101"/>
    <p:sldId id="433" r:id="rId102"/>
    <p:sldId id="442" r:id="rId103"/>
    <p:sldId id="271" r:id="rId104"/>
    <p:sldId id="376" r:id="rId105"/>
    <p:sldId id="418" r:id="rId106"/>
    <p:sldId id="419" r:id="rId107"/>
    <p:sldId id="421" r:id="rId108"/>
    <p:sldId id="422" r:id="rId109"/>
    <p:sldId id="423" r:id="rId110"/>
    <p:sldId id="424" r:id="rId111"/>
    <p:sldId id="408" r:id="rId112"/>
    <p:sldId id="443" r:id="rId113"/>
    <p:sldId id="427" r:id="rId11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1" autoAdjust="0"/>
    <p:restoredTop sz="92884" autoAdjust="0"/>
  </p:normalViewPr>
  <p:slideViewPr>
    <p:cSldViewPr snapToObjects="1">
      <p:cViewPr varScale="1">
        <p:scale>
          <a:sx n="203" d="100"/>
          <a:sy n="203" d="100"/>
        </p:scale>
        <p:origin x="672" y="32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presProps" Target="presProp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10.03.2021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10.03.2021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 security researchers are well aware of the complexity of software systems and the attack surface they open up. However, oftentimes, its not clear how these attacks can affect our data to day lives. I will now provide one such concrete attack scenario that focuses on network-controlled medical implants. Two such examples are pacemakers and insulin pumps where the doctor can change vital parameters.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who compromises the entire software stack, i.e., the OS, VM, browser can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a:t>
            </a:r>
            <a:r>
              <a:rPr lang="en-US"/>
              <a:t>serious on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33</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a:t>
            </a:r>
            <a:r>
              <a:rPr lang="en-US"/>
              <a:t>success probabilty </a:t>
            </a:r>
            <a:r>
              <a:rPr lang="en-US" dirty="0"/>
              <a:t>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74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76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103</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104</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3/10/2021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3/10/2021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3/10/2021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3/10/2021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3/10/2021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65.png"/><Relationship Id="rId4"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151.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14.xml"/><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37.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35.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38.png"/><Relationship Id="rId9" Type="http://schemas.openxmlformats.org/officeDocument/2006/relationships/image" Target="../media/image54.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7.png"/><Relationship Id="rId7"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74.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11" Type="http://schemas.openxmlformats.org/officeDocument/2006/relationships/image" Target="../media/image12.pn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5.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37.png"/><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png"/><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85.png"/><Relationship Id="rId12" Type="http://schemas.openxmlformats.org/officeDocument/2006/relationships/image" Target="../media/image89.png"/><Relationship Id="rId17" Type="http://schemas.openxmlformats.org/officeDocument/2006/relationships/image" Target="../media/image91.png"/><Relationship Id="rId2" Type="http://schemas.openxmlformats.org/officeDocument/2006/relationships/image" Target="../media/image84.png"/><Relationship Id="rId16"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88.png"/><Relationship Id="rId5" Type="http://schemas.openxmlformats.org/officeDocument/2006/relationships/image" Target="../media/image78.png"/><Relationship Id="rId1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37.png"/><Relationship Id="rId9" Type="http://schemas.openxmlformats.org/officeDocument/2006/relationships/image" Target="../media/image86.png"/><Relationship Id="rId1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5.png"/><Relationship Id="rId7"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7.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81.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106.jpeg"/><Relationship Id="rId10" Type="http://schemas.openxmlformats.org/officeDocument/2006/relationships/image" Target="../media/image91.png"/><Relationship Id="rId4" Type="http://schemas.openxmlformats.org/officeDocument/2006/relationships/image" Target="../media/image97.png"/><Relationship Id="rId9" Type="http://schemas.openxmlformats.org/officeDocument/2006/relationships/image" Target="../media/image101.png"/><Relationship Id="rId1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5.png"/><Relationship Id="rId7" Type="http://schemas.openxmlformats.org/officeDocument/2006/relationships/image" Target="../media/image52.png"/><Relationship Id="rId12" Type="http://schemas.openxmlformats.org/officeDocument/2006/relationships/image" Target="../media/image37.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1.jpeg"/><Relationship Id="rId11" Type="http://schemas.openxmlformats.org/officeDocument/2006/relationships/image" Target="../media/image55.png"/><Relationship Id="rId5" Type="http://schemas.openxmlformats.org/officeDocument/2006/relationships/image" Target="../media/image47.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notesSlide" Target="../notesSlides/notesSlide27.xml"/><Relationship Id="rId7" Type="http://schemas.openxmlformats.org/officeDocument/2006/relationships/image" Target="../media/image43.png"/><Relationship Id="rId12" Type="http://schemas.openxmlformats.org/officeDocument/2006/relationships/image" Target="../media/image114.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png"/><Relationship Id="rId14" Type="http://schemas.openxmlformats.org/officeDocument/2006/relationships/image" Target="../media/image116.png"/></Relationships>
</file>

<file path=ppt/slides/_rels/slide5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28.xml"/><Relationship Id="rId7" Type="http://schemas.openxmlformats.org/officeDocument/2006/relationships/image" Target="../media/image110.png"/><Relationship Id="rId12" Type="http://schemas.openxmlformats.org/officeDocument/2006/relationships/image" Target="../media/image122.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0.png"/><Relationship Id="rId11" Type="http://schemas.openxmlformats.org/officeDocument/2006/relationships/image" Target="../media/image116.png"/><Relationship Id="rId5" Type="http://schemas.openxmlformats.org/officeDocument/2006/relationships/image" Target="../media/image118.png"/><Relationship Id="rId10" Type="http://schemas.openxmlformats.org/officeDocument/2006/relationships/image" Target="../media/image121.png"/><Relationship Id="rId4" Type="http://schemas.openxmlformats.org/officeDocument/2006/relationships/image" Target="../media/image117.png"/><Relationship Id="rId9" Type="http://schemas.openxmlformats.org/officeDocument/2006/relationships/image" Target="../media/image120.png"/></Relationships>
</file>

<file path=ppt/slides/_rels/slide5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29.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10.png"/><Relationship Id="rId11"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44.png"/></Relationships>
</file>

<file path=ppt/slides/_rels/slide5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17.png"/><Relationship Id="rId7"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10.png"/><Relationship Id="rId4" Type="http://schemas.openxmlformats.org/officeDocument/2006/relationships/image" Target="../media/image118.png"/><Relationship Id="rId9"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3.png"/><Relationship Id="rId5" Type="http://schemas.openxmlformats.org/officeDocument/2006/relationships/image" Target="../media/image119.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0.png"/><Relationship Id="rId7"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36.xml"/><Relationship Id="rId7" Type="http://schemas.openxmlformats.org/officeDocument/2006/relationships/image" Target="../media/image12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10.png"/><Relationship Id="rId5" Type="http://schemas.openxmlformats.org/officeDocument/2006/relationships/image" Target="../media/image118.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26.png"/><Relationship Id="rId3" Type="http://schemas.openxmlformats.org/officeDocument/2006/relationships/notesSlide" Target="../notesSlides/notesSlide37.xml"/><Relationship Id="rId7" Type="http://schemas.openxmlformats.org/officeDocument/2006/relationships/image" Target="../media/image123.png"/><Relationship Id="rId12" Type="http://schemas.openxmlformats.org/officeDocument/2006/relationships/image" Target="../media/image125.png"/><Relationship Id="rId2" Type="http://schemas.openxmlformats.org/officeDocument/2006/relationships/slideLayout" Target="../slideLayouts/slideLayout5.xml"/><Relationship Id="rId16" Type="http://schemas.openxmlformats.org/officeDocument/2006/relationships/image" Target="../media/image115.png"/><Relationship Id="rId1" Type="http://schemas.openxmlformats.org/officeDocument/2006/relationships/tags" Target="../tags/tag8.xml"/><Relationship Id="rId6" Type="http://schemas.openxmlformats.org/officeDocument/2006/relationships/image" Target="../media/image110.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40.png"/><Relationship Id="rId14" Type="http://schemas.openxmlformats.org/officeDocument/2006/relationships/image" Target="../media/image108.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130.png"/><Relationship Id="rId4" Type="http://schemas.microsoft.com/office/2007/relationships/hdphoto" Target="../media/hdphoto7.wdp"/></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128.png"/><Relationship Id="rId5" Type="http://schemas.openxmlformats.org/officeDocument/2006/relationships/image" Target="../media/image30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30.png"/></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110.png"/><Relationship Id="rId5" Type="http://schemas.openxmlformats.org/officeDocument/2006/relationships/image" Target="../media/image133.png"/><Relationship Id="rId4"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123.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png"/><Relationship Id="rId7" Type="http://schemas.openxmlformats.org/officeDocument/2006/relationships/image" Target="../media/image51.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35.png"/><Relationship Id="rId7" Type="http://schemas.openxmlformats.org/officeDocument/2006/relationships/image" Target="../media/image51.jpeg"/><Relationship Id="rId12" Type="http://schemas.openxmlformats.org/officeDocument/2006/relationships/image" Target="../media/image57.png"/><Relationship Id="rId2" Type="http://schemas.openxmlformats.org/officeDocument/2006/relationships/image" Target="../media/image1350.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5.png"/><Relationship Id="rId5" Type="http://schemas.openxmlformats.org/officeDocument/2006/relationships/image" Target="../media/image38.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37.png"/><Relationship Id="rId9" Type="http://schemas.openxmlformats.org/officeDocument/2006/relationships/image" Target="../media/image53.png"/><Relationship Id="rId14" Type="http://schemas.openxmlformats.org/officeDocument/2006/relationships/image" Target="../media/image59.png"/></Relationships>
</file>

<file path=ppt/slides/_rels/slide7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22.png"/><Relationship Id="rId3" Type="http://schemas.openxmlformats.org/officeDocument/2006/relationships/image" Target="../media/image59.png"/><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60.png"/><Relationship Id="rId9" Type="http://schemas.openxmlformats.org/officeDocument/2006/relationships/image" Target="../media/image139.png"/></Relationships>
</file>

<file path=ppt/slides/_rels/slide7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60.png"/><Relationship Id="rId10" Type="http://schemas.openxmlformats.org/officeDocument/2006/relationships/image" Target="../media/image139.png"/><Relationship Id="rId4" Type="http://schemas.openxmlformats.org/officeDocument/2006/relationships/image" Target="../media/image59.png"/><Relationship Id="rId9" Type="http://schemas.openxmlformats.org/officeDocument/2006/relationships/image" Target="../media/image138.png"/><Relationship Id="rId1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2.png"/><Relationship Id="rId3" Type="http://schemas.openxmlformats.org/officeDocument/2006/relationships/image" Target="../media/image47.png"/><Relationship Id="rId7" Type="http://schemas.openxmlformats.org/officeDocument/2006/relationships/image" Target="../media/image140.png"/><Relationship Id="rId12"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39.png"/><Relationship Id="rId11" Type="http://schemas.openxmlformats.org/officeDocument/2006/relationships/image" Target="../media/image136.png"/><Relationship Id="rId5" Type="http://schemas.openxmlformats.org/officeDocument/2006/relationships/image" Target="../media/image138.png"/><Relationship Id="rId10" Type="http://schemas.openxmlformats.org/officeDocument/2006/relationships/image" Target="../media/image59.png"/><Relationship Id="rId4" Type="http://schemas.openxmlformats.org/officeDocument/2006/relationships/image" Target="../media/image137.png"/><Relationship Id="rId9" Type="http://schemas.openxmlformats.org/officeDocument/2006/relationships/image" Target="../media/image60.png"/><Relationship Id="rId14"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48.png"/><Relationship Id="rId3" Type="http://schemas.openxmlformats.org/officeDocument/2006/relationships/image" Target="../media/image137.png"/><Relationship Id="rId7" Type="http://schemas.openxmlformats.org/officeDocument/2006/relationships/image" Target="../media/image135.png"/><Relationship Id="rId12" Type="http://schemas.openxmlformats.org/officeDocument/2006/relationships/image" Target="../media/image122.png"/><Relationship Id="rId17" Type="http://schemas.openxmlformats.org/officeDocument/2006/relationships/image" Target="../media/image136.png"/><Relationship Id="rId2" Type="http://schemas.openxmlformats.org/officeDocument/2006/relationships/image" Target="../media/image144.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42.png"/><Relationship Id="rId5" Type="http://schemas.openxmlformats.org/officeDocument/2006/relationships/image" Target="../media/image146.png"/><Relationship Id="rId15" Type="http://schemas.openxmlformats.org/officeDocument/2006/relationships/image" Target="../media/image150.png"/><Relationship Id="rId10" Type="http://schemas.openxmlformats.org/officeDocument/2006/relationships/image" Target="../media/image141.png"/><Relationship Id="rId4" Type="http://schemas.openxmlformats.org/officeDocument/2006/relationships/image" Target="../media/image145.png"/><Relationship Id="rId9" Type="http://schemas.openxmlformats.org/officeDocument/2006/relationships/image" Target="../media/image47.png"/><Relationship Id="rId14" Type="http://schemas.openxmlformats.org/officeDocument/2006/relationships/image" Target="../media/image149.png"/></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 Id="rId9" Type="http://schemas.openxmlformats.org/officeDocument/2006/relationships/image" Target="../media/image26.tmp"/></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60.png"/><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image" Target="../media/image111.pn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155.png"/><Relationship Id="rId5" Type="http://schemas.openxmlformats.org/officeDocument/2006/relationships/image" Target="../media/image147.png"/><Relationship Id="rId4" Type="http://schemas.openxmlformats.org/officeDocument/2006/relationships/image" Target="../media/image111.png"/></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55.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28.jpeg"/><Relationship Id="rId5" Type="http://schemas.openxmlformats.org/officeDocument/2006/relationships/image" Target="../media/image2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59.png"/><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 Id="rId5" Type="http://schemas.openxmlformats.org/officeDocument/2006/relationships/image" Target="../media/image163.pn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3/10/2021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102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103</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104</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105</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3/10/2021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3/10/2021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14</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3/10/2021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324179" y="1307704"/>
            <a:ext cx="11560969" cy="5156991"/>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1"/>
          <a:stretch>
            <a:fillRect/>
          </a:stretch>
        </p:blipFill>
        <p:spPr>
          <a:xfrm>
            <a:off x="1400836" y="1736404"/>
            <a:ext cx="3493960" cy="308496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12"/>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3/10/2021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3/10/2021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668335" y="3345400"/>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73" y="2267299"/>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180310" y="2190524"/>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271613" y="2240858"/>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7733371" y="2291476"/>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9960823" y="2247497"/>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9166" t="9938" r="29166" b="10697"/>
          <a:stretch/>
        </p:blipFill>
        <p:spPr>
          <a:xfrm>
            <a:off x="1216533" y="2240858"/>
            <a:ext cx="972000" cy="97200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0"/>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52</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GB" dirty="0"/>
              <a:t>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pic>
        <p:nvPicPr>
          <p:cNvPr id="66" name="Picture 65">
            <a:extLst>
              <a:ext uri="{FF2B5EF4-FFF2-40B4-BE49-F238E27FC236}">
                <a16:creationId xmlns:a16="http://schemas.microsoft.com/office/drawing/2014/main" id="{0E54E988-6552-40E5-AD3E-1824AF01E69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1906" y="5772305"/>
            <a:ext cx="675246" cy="675246"/>
          </a:xfrm>
          <a:prstGeom prst="rect">
            <a:avLst/>
          </a:prstGeom>
        </p:spPr>
      </p:pic>
      <p:pic>
        <p:nvPicPr>
          <p:cNvPr id="67" name="Picture 66">
            <a:extLst>
              <a:ext uri="{FF2B5EF4-FFF2-40B4-BE49-F238E27FC236}">
                <a16:creationId xmlns:a16="http://schemas.microsoft.com/office/drawing/2014/main" id="{DA043BD0-30CF-4291-8945-9865447EFF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893" y="5039754"/>
            <a:ext cx="675246" cy="675246"/>
          </a:xfrm>
          <a:prstGeom prst="rect">
            <a:avLst/>
          </a:prstGeom>
        </p:spPr>
      </p:pic>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fade">
                                      <p:cBhvr>
                                        <p:cTn id="9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3/10/2021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Setup: Simulating a Powerful Attacker</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mc:AlternateContent xmlns:mc="http://schemas.openxmlformats.org/markup-compatibility/2006" xmlns:a14="http://schemas.microsoft.com/office/drawing/2010/main">
        <mc:Choice Requires="a14">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Instant computation</a:t>
                </a:r>
              </a:p>
              <a:p>
                <a:r>
                  <a:rPr lang="en-US" dirty="0"/>
                  <a:t>Co-located attacker</a:t>
                </a:r>
              </a:p>
              <a:p>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endParaRPr lang="en-US" dirty="0"/>
              </a:p>
              <a:p>
                <a:r>
                  <a:rPr lang="en-US" dirty="0"/>
                  <a:t>ProximiKey based on </a:t>
                </a:r>
                <a:r>
                  <a:rPr lang="en-US" b="1" dirty="0"/>
                  <a:t>Cypress EZ-USB FX3</a:t>
                </a:r>
              </a:p>
              <a:p>
                <a:endParaRPr lang="en-US" b="1" dirty="0"/>
              </a:p>
              <a:p>
                <a:pPr marL="361950" lvl="1" indent="0">
                  <a:buNone/>
                </a:pPr>
                <a:endParaRPr lang="en-US" b="1" dirty="0"/>
              </a:p>
              <a:p>
                <a:pPr marL="0" indent="0">
                  <a:buNone/>
                </a:pPr>
                <a:endParaRPr lang="en-US" dirty="0"/>
              </a:p>
            </p:txBody>
          </p:sp>
        </mc:Choice>
        <mc:Fallback xmlns="">
          <p:sp>
            <p:nvSpPr>
              <p:cNvPr id="26" name="Content Placeholder 1">
                <a:extLst>
                  <a:ext uri="{FF2B5EF4-FFF2-40B4-BE49-F238E27FC236}">
                    <a16:creationId xmlns:a16="http://schemas.microsoft.com/office/drawing/2014/main" id="{C0211D4C-481E-254D-8A57-3DD2D1736D6B}"/>
                  </a:ext>
                </a:extLst>
              </p:cNvPr>
              <p:cNvSpPr>
                <a:spLocks noGrp="1" noRot="1" noChangeAspect="1" noMove="1" noResize="1" noEditPoints="1" noAdjustHandles="1" noChangeArrowheads="1" noChangeShapeType="1" noTextEdit="1"/>
              </p:cNvSpPr>
              <p:nvPr>
                <p:ph idx="1"/>
              </p:nvPr>
            </p:nvSpPr>
            <p:spPr>
              <a:xfrm>
                <a:off x="62386" y="1975960"/>
                <a:ext cx="4861116" cy="4577239"/>
              </a:xfrm>
              <a:blipFill>
                <a:blip r:embed="rId5"/>
                <a:stretch>
                  <a:fillRect l="-627" t="-1864" r="-162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500"/>
                                        <p:tgtEl>
                                          <p:spTgt spid="2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500"/>
                                        <p:tgtEl>
                                          <p:spTgt spid="2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3/10/2021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3/10/2021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3/10/2021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67</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3/10/2021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69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3/10/2021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850" y="4318467"/>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3096480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69260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3946127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26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340129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525492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2508605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4190086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3/10/2021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endParaRPr lang="en-US" dirty="0"/>
          </a:p>
          <a:p>
            <a:r>
              <a:rPr lang="en-US" dirty="0"/>
              <a:t>Shared memory communication</a:t>
            </a:r>
          </a:p>
          <a:p>
            <a:endParaRPr lang="en-US" dirty="0"/>
          </a:p>
          <a:p>
            <a:endParaRPr lang="en-US" dirty="0"/>
          </a:p>
          <a:p>
            <a:r>
              <a:rPr lang="en-US" dirty="0"/>
              <a:t>Platform awareness</a:t>
            </a:r>
          </a:p>
          <a:p>
            <a:endParaRPr lang="en-US" dirty="0"/>
          </a:p>
          <a:p>
            <a:endParaRPr lang="en-US"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animEffect transition="in" filter="fade">
                                      <p:cBhvr>
                                        <p:cTn id="2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78581" y="6297548"/>
            <a:ext cx="10439400" cy="461665"/>
          </a:xfrm>
          <a:prstGeom prst="rect">
            <a:avLst/>
          </a:prstGeom>
        </p:spPr>
        <p:txBody>
          <a:bodyPr wrap="square">
            <a:spAutoFit/>
          </a:bodyPr>
          <a:lstStyle/>
          <a:p>
            <a:r>
              <a:rPr lang="en-US" sz="800" dirty="0">
                <a:latin typeface="Arial" panose="020B0604020202020204" pitchFamily="34" charset="0"/>
              </a:rPr>
              <a:t>* Florian </a:t>
            </a:r>
            <a:r>
              <a:rPr lang="en-US" sz="800" dirty="0" err="1">
                <a:latin typeface="Arial" panose="020B0604020202020204" pitchFamily="34" charset="0"/>
              </a:rPr>
              <a:t>Zaruba</a:t>
            </a:r>
            <a:r>
              <a:rPr lang="en-US" sz="800" dirty="0">
                <a:latin typeface="Arial" panose="020B0604020202020204" pitchFamily="34" charset="0"/>
              </a:rPr>
              <a:t> et. al. 2020. A 4096-core RISC-</a:t>
            </a:r>
            <a:r>
              <a:rPr lang="en-US" sz="800" dirty="0" err="1">
                <a:latin typeface="Arial" panose="020B0604020202020204" pitchFamily="34" charset="0"/>
              </a:rPr>
              <a:t>VChiplet</a:t>
            </a:r>
            <a:r>
              <a:rPr lang="en-US" sz="800" dirty="0">
                <a:latin typeface="Arial" panose="020B0604020202020204" pitchFamily="34" charset="0"/>
              </a:rPr>
              <a:t> Architecture for Ultra-efficient Floating-point Computing. In2020 </a:t>
            </a:r>
            <a:r>
              <a:rPr lang="en-US" sz="800" dirty="0" err="1">
                <a:latin typeface="Arial" panose="020B0604020202020204" pitchFamily="34" charset="0"/>
              </a:rPr>
              <a:t>IEEEHot</a:t>
            </a:r>
            <a:r>
              <a:rPr lang="en-US" sz="800" dirty="0">
                <a:latin typeface="Arial" panose="020B0604020202020204" pitchFamily="34" charset="0"/>
              </a:rPr>
              <a:t> Chips 32 Symposium (HCS). IEEE Computer Society, 1–24.</a:t>
            </a:r>
          </a:p>
          <a:p>
            <a:endParaRPr lang="en-US" sz="800" dirty="0">
              <a:latin typeface="Arial" panose="020B0604020202020204" pitchFamily="34" charset="0"/>
            </a:endParaRPr>
          </a:p>
          <a:p>
            <a:r>
              <a:rPr lang="en-US" sz="800" dirty="0"/>
              <a:t>** F. </a:t>
            </a:r>
            <a:r>
              <a:rPr lang="en-US" sz="800" dirty="0" err="1"/>
              <a:t>Zaruba</a:t>
            </a:r>
            <a:r>
              <a:rPr lang="en-US" sz="800" dirty="0"/>
              <a:t> </a:t>
            </a:r>
            <a:r>
              <a:rPr lang="en-US" sz="800"/>
              <a:t>et</a:t>
            </a:r>
            <a:r>
              <a:rPr lang="en-US" sz="800" dirty="0"/>
              <a: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3/10/2021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3/10/2021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27.8|5|29.8|9.8"/>
</p:tagLst>
</file>

<file path=ppt/tags/tag11.xml><?xml version="1.0" encoding="utf-8"?>
<p:tagLst xmlns:a="http://schemas.openxmlformats.org/drawingml/2006/main" xmlns:r="http://schemas.openxmlformats.org/officeDocument/2006/relationships" xmlns:p="http://schemas.openxmlformats.org/presentationml/2006/main">
  <p:tag name="TIMING" val="|29.1"/>
</p:tagLst>
</file>

<file path=ppt/tags/tag12.xml><?xml version="1.0" encoding="utf-8"?>
<p:tagLst xmlns:a="http://schemas.openxmlformats.org/drawingml/2006/main" xmlns:r="http://schemas.openxmlformats.org/officeDocument/2006/relationships" xmlns:p="http://schemas.openxmlformats.org/presentationml/2006/main">
  <p:tag name="TIMING" val="|5.2|18.5|7.8"/>
</p:tagLst>
</file>

<file path=ppt/tags/tag13.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6.1|7.8|5.3"/>
</p:tagLst>
</file>

<file path=ppt/tags/tag5.xml><?xml version="1.0" encoding="utf-8"?>
<p:tagLst xmlns:a="http://schemas.openxmlformats.org/drawingml/2006/main" xmlns:r="http://schemas.openxmlformats.org/officeDocument/2006/relationships" xmlns:p="http://schemas.openxmlformats.org/presentationml/2006/main">
  <p:tag name="TIMING" val="|7.3"/>
</p:tagLst>
</file>

<file path=ppt/tags/tag6.xml><?xml version="1.0" encoding="utf-8"?>
<p:tagLst xmlns:a="http://schemas.openxmlformats.org/drawingml/2006/main" xmlns:r="http://schemas.openxmlformats.org/officeDocument/2006/relationships" xmlns:p="http://schemas.openxmlformats.org/presentationml/2006/main">
  <p:tag name="TIMING" val="|6.4|4|4.6"/>
</p:tagLst>
</file>

<file path=ppt/tags/tag7.xml><?xml version="1.0" encoding="utf-8"?>
<p:tagLst xmlns:a="http://schemas.openxmlformats.org/drawingml/2006/main" xmlns:r="http://schemas.openxmlformats.org/officeDocument/2006/relationships" xmlns:p="http://schemas.openxmlformats.org/presentationml/2006/main">
  <p:tag name="TIMING" val="|1.3|2.9|7.9|1.2|3.5|1.4|12"/>
</p:tagLst>
</file>

<file path=ppt/tags/tag8.xml><?xml version="1.0" encoding="utf-8"?>
<p:tagLst xmlns:a="http://schemas.openxmlformats.org/drawingml/2006/main" xmlns:r="http://schemas.openxmlformats.org/officeDocument/2006/relationships" xmlns:p="http://schemas.openxmlformats.org/presentationml/2006/main">
  <p:tag name="TIMING" val="|17.8|1.8|10.9"/>
</p:tagLst>
</file>

<file path=ppt/tags/tag9.xml><?xml version="1.0" encoding="utf-8"?>
<p:tagLst xmlns:a="http://schemas.openxmlformats.org/drawingml/2006/main" xmlns:r="http://schemas.openxmlformats.org/officeDocument/2006/relationships" xmlns:p="http://schemas.openxmlformats.org/presentationml/2006/main">
  <p:tag name="TIMING" val="|0.7|12.8|0.5|8.5"/>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17235</TotalTime>
  <Words>4633</Words>
  <Application>Microsoft Office PowerPoint</Application>
  <PresentationFormat>Custom</PresentationFormat>
  <Paragraphs>1369</Paragraphs>
  <Slides>105</Slides>
  <Notes>45</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105</vt:i4>
      </vt:variant>
    </vt:vector>
  </HeadingPairs>
  <TitlesOfParts>
    <vt:vector size="119"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Concrete Attack Scenario</vt:lpstr>
      <vt:lpstr>Concrete Attack Scenario</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Relay Attacker</vt:lpstr>
      <vt:lpstr>Our Contribution: Auxiliary Device</vt:lpstr>
      <vt:lpstr>ProximiTEE</vt:lpstr>
      <vt:lpstr>ProximiTEE</vt:lpstr>
      <vt:lpstr>ProximiTEE</vt:lpstr>
      <vt:lpstr>ProximiTEE</vt:lpstr>
      <vt:lpstr>ProximiTEE</vt:lpstr>
      <vt:lpstr>ProximiTEE</vt:lpstr>
      <vt:lpstr>ProximiTEE</vt:lpstr>
      <vt:lpstr>ProximiTEE</vt:lpstr>
      <vt:lpstr>Setup: Simulating a Powerful Attacker</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PIE: Platform Isolation Environment</vt:lpstr>
      <vt:lpstr>Communication in Platform Wide enclave</vt:lpstr>
      <vt:lpstr>Platform-awareness</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Traditional CPU-centric Model</vt:lpstr>
      <vt:lpstr>Secure Communication</vt:lpstr>
      <vt:lpstr>Platform-wide Attestation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579</cp:revision>
  <cp:lastPrinted>2013-06-08T11:22:51Z</cp:lastPrinted>
  <dcterms:created xsi:type="dcterms:W3CDTF">2019-12-03T10:53:56Z</dcterms:created>
  <dcterms:modified xsi:type="dcterms:W3CDTF">2021-03-10T20:52:26Z</dcterms:modified>
</cp:coreProperties>
</file>